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70" r:id="rId3"/>
    <p:sldId id="257" r:id="rId4"/>
    <p:sldId id="271" r:id="rId5"/>
    <p:sldId id="272" r:id="rId6"/>
    <p:sldId id="273" r:id="rId7"/>
    <p:sldId id="274" r:id="rId8"/>
    <p:sldId id="275" r:id="rId9"/>
    <p:sldId id="276" r:id="rId10"/>
    <p:sldId id="277" r:id="rId11"/>
    <p:sldId id="278" r:id="rId12"/>
    <p:sldId id="279" r:id="rId13"/>
    <p:sldId id="280" r:id="rId14"/>
    <p:sldId id="281"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F37656-ADD0-4C8E-8589-BD3C46015904}" v="70" dt="2025-12-22T15:10:33.013"/>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635" autoAdjust="0"/>
    <p:restoredTop sz="94660"/>
  </p:normalViewPr>
  <p:slideViewPr>
    <p:cSldViewPr snapToGrid="0" snapToObjects="1">
      <p:cViewPr varScale="1">
        <p:scale>
          <a:sx n="70" d="100"/>
          <a:sy n="70" d="100"/>
        </p:scale>
        <p:origin x="1162" y="29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802A5D-7BC5-4D96-882F-E875F37D97B5}" type="datetimeFigureOut">
              <a:rPr lang="pt-BR" smtClean="0"/>
              <a:t>22/12/2025</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BCFB59-5FEB-46D3-A32D-18DD7E0A782D}" type="slidenum">
              <a:rPr lang="pt-BR" smtClean="0"/>
              <a:t>‹nº›</a:t>
            </a:fld>
            <a:endParaRPr lang="pt-BR"/>
          </a:p>
        </p:txBody>
      </p:sp>
    </p:spTree>
    <p:extLst>
      <p:ext uri="{BB962C8B-B14F-4D97-AF65-F5344CB8AC3E}">
        <p14:creationId xmlns:p14="http://schemas.microsoft.com/office/powerpoint/2010/main" val="3025703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1BCFB59-5FEB-46D3-A32D-18DD7E0A782D}" type="slidenum">
              <a:rPr lang="pt-BR" smtClean="0"/>
              <a:t>1</a:t>
            </a:fld>
            <a:endParaRPr lang="pt-BR"/>
          </a:p>
        </p:txBody>
      </p:sp>
    </p:spTree>
    <p:extLst>
      <p:ext uri="{BB962C8B-B14F-4D97-AF65-F5344CB8AC3E}">
        <p14:creationId xmlns:p14="http://schemas.microsoft.com/office/powerpoint/2010/main" val="2364050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12/22/2025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12/22/2025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allya.com.br/entrar"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70">
          <a:fgClr>
            <a:schemeClr val="accent1"/>
          </a:fgClr>
          <a:bgClr>
            <a:schemeClr val="bg1"/>
          </a:bgClr>
        </a:patt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24785" y="5369051"/>
            <a:ext cx="5221554" cy="1159200"/>
          </a:xfrm>
        </p:spPr>
        <p:txBody>
          <a:bodyPr anchor="ctr">
            <a:normAutofit/>
          </a:bodyPr>
          <a:lstStyle/>
          <a:p>
            <a:pPr algn="l">
              <a:defRPr sz="4000" b="1">
                <a:solidFill>
                  <a:srgbClr val="005B96"/>
                </a:solidFill>
              </a:defRPr>
            </a:pPr>
            <a:r>
              <a:rPr lang="pt-BR" sz="3500" dirty="0">
                <a:solidFill>
                  <a:srgbClr val="FFFFFF"/>
                </a:solidFill>
              </a:rPr>
              <a:t>Titan Saúde Familiar</a:t>
            </a:r>
          </a:p>
        </p:txBody>
      </p:sp>
      <p:sp>
        <p:nvSpPr>
          <p:cNvPr id="3" name="Subtitle 2"/>
          <p:cNvSpPr>
            <a:spLocks noGrp="1"/>
          </p:cNvSpPr>
          <p:nvPr>
            <p:ph type="subTitle" idx="1"/>
          </p:nvPr>
        </p:nvSpPr>
        <p:spPr>
          <a:xfrm>
            <a:off x="6342391" y="5552485"/>
            <a:ext cx="2556416" cy="873612"/>
          </a:xfrm>
        </p:spPr>
        <p:txBody>
          <a:bodyPr anchor="ctr">
            <a:normAutofit/>
          </a:bodyPr>
          <a:lstStyle/>
          <a:p>
            <a:pPr algn="l"/>
            <a:r>
              <a:rPr lang="pt-BR" sz="1700" dirty="0">
                <a:solidFill>
                  <a:srgbClr val="FFFFFF"/>
                </a:solidFill>
              </a:rPr>
              <a:t>Manual do Usuário</a:t>
            </a:r>
          </a:p>
          <a:p>
            <a:pPr algn="l"/>
            <a:r>
              <a:rPr lang="pt-BR" sz="1700" dirty="0">
                <a:solidFill>
                  <a:srgbClr val="FFFFFF"/>
                </a:solidFill>
              </a:rPr>
              <a:t>Treinamento Institucional</a:t>
            </a:r>
          </a:p>
        </p:txBody>
      </p:sp>
      <p:pic>
        <p:nvPicPr>
          <p:cNvPr id="6" name="Imagem 5" descr="Logotipo&#10;&#10;O conteúdo gerado por IA pode estar incorreto.">
            <a:extLst>
              <a:ext uri="{FF2B5EF4-FFF2-40B4-BE49-F238E27FC236}">
                <a16:creationId xmlns:a16="http://schemas.microsoft.com/office/drawing/2014/main" id="{C49DE27A-DCC5-7EA0-1FEA-4B731187EC9F}"/>
              </a:ext>
            </a:extLst>
          </p:cNvPr>
          <p:cNvPicPr>
            <a:picLocks noChangeAspect="1"/>
          </p:cNvPicPr>
          <p:nvPr/>
        </p:nvPicPr>
        <p:blipFill>
          <a:blip r:embed="rId3"/>
          <a:stretch>
            <a:fillRect/>
          </a:stretch>
        </p:blipFill>
        <p:spPr>
          <a:xfrm>
            <a:off x="839557" y="-917096"/>
            <a:ext cx="7116536" cy="71165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78018-E16A-247E-D9BB-82CB60398E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5225AD-FCB1-89B9-2B00-A41F32E592B3}"/>
              </a:ext>
            </a:extLst>
          </p:cNvPr>
          <p:cNvSpPr>
            <a:spLocks noGrp="1"/>
          </p:cNvSpPr>
          <p:nvPr>
            <p:ph type="title"/>
          </p:nvPr>
        </p:nvSpPr>
        <p:spPr/>
        <p:txBody>
          <a:bodyPr/>
          <a:lstStyle/>
          <a:p>
            <a:pPr>
              <a:defRPr>
                <a:solidFill>
                  <a:srgbClr val="005B96"/>
                </a:solidFill>
              </a:defRPr>
            </a:pPr>
            <a:r>
              <a:rPr dirty="0" err="1"/>
              <a:t>Telemedicina</a:t>
            </a:r>
            <a:r>
              <a:rPr dirty="0"/>
              <a:t> Familiar</a:t>
            </a:r>
          </a:p>
        </p:txBody>
      </p:sp>
      <p:sp>
        <p:nvSpPr>
          <p:cNvPr id="3" name="Content Placeholder 2">
            <a:extLst>
              <a:ext uri="{FF2B5EF4-FFF2-40B4-BE49-F238E27FC236}">
                <a16:creationId xmlns:a16="http://schemas.microsoft.com/office/drawing/2014/main" id="{83091187-DC3A-B824-D75B-D5DD08FD85C9}"/>
              </a:ext>
            </a:extLst>
          </p:cNvPr>
          <p:cNvSpPr>
            <a:spLocks noGrp="1"/>
          </p:cNvSpPr>
          <p:nvPr>
            <p:ph idx="1"/>
          </p:nvPr>
        </p:nvSpPr>
        <p:spPr>
          <a:xfrm>
            <a:off x="457200" y="1244600"/>
            <a:ext cx="8229600" cy="4525963"/>
          </a:xfrm>
        </p:spPr>
        <p:txBody>
          <a:bodyPr>
            <a:noAutofit/>
          </a:bodyPr>
          <a:lstStyle/>
          <a:p>
            <a:pPr marL="0" indent="0">
              <a:buNone/>
            </a:pPr>
            <a:r>
              <a:rPr lang="pt-BR" sz="1600" b="1" dirty="0"/>
              <a:t>	</a:t>
            </a:r>
            <a:r>
              <a:rPr lang="pt-BR" sz="1800" b="1" dirty="0"/>
              <a:t>O que é?</a:t>
            </a:r>
          </a:p>
          <a:p>
            <a:pPr marL="0" indent="0">
              <a:buNone/>
            </a:pPr>
            <a:r>
              <a:rPr lang="pt-BR" sz="1400" dirty="0"/>
              <a:t>	Garante ao segurado serviço de orientação médica familiar na modalidade de Telemedicina, extensivo ao Cônjuge, Filhos/Enteados e Pais, com o objetivo de prestar um primeiro atendimento, podendo haver prescrição de medicamentos, emissão de atestados e, caso necessário, encaminhamento para exames ou teleconsulta com especialistas.</a:t>
            </a:r>
          </a:p>
          <a:p>
            <a:pPr marL="0" indent="0">
              <a:buNone/>
            </a:pPr>
            <a:r>
              <a:rPr lang="pt-BR" sz="1800" b="1" dirty="0"/>
              <a:t>	Quais são as especialidades?</a:t>
            </a:r>
            <a:endParaRPr lang="pt-BR" sz="4800" dirty="0"/>
          </a:p>
          <a:p>
            <a:pPr marL="0" indent="0">
              <a:buNone/>
            </a:pPr>
            <a:endParaRPr lang="pt-BR" sz="1800" dirty="0"/>
          </a:p>
          <a:p>
            <a:pPr marL="0" indent="0">
              <a:buNone/>
            </a:pPr>
            <a:endParaRPr lang="pt-BR" sz="1800" dirty="0"/>
          </a:p>
          <a:p>
            <a:pPr marL="0" indent="0">
              <a:buNone/>
            </a:pPr>
            <a:endParaRPr lang="pt-BR" sz="1800" dirty="0"/>
          </a:p>
          <a:p>
            <a:pPr marL="0" indent="0">
              <a:buNone/>
            </a:pPr>
            <a:endParaRPr lang="pt-BR" sz="1800" dirty="0"/>
          </a:p>
          <a:p>
            <a:pPr marL="0" indent="0">
              <a:buNone/>
            </a:pPr>
            <a:endParaRPr lang="pt-BR" sz="1800" dirty="0"/>
          </a:p>
          <a:p>
            <a:pPr marL="0" indent="0">
              <a:buNone/>
            </a:pPr>
            <a:endParaRPr lang="pt-BR" sz="1800" dirty="0"/>
          </a:p>
          <a:p>
            <a:pPr marL="0" indent="0">
              <a:buNone/>
            </a:pPr>
            <a:endParaRPr lang="pt-BR" sz="1800" dirty="0"/>
          </a:p>
          <a:p>
            <a:pPr marL="0" indent="0">
              <a:buNone/>
            </a:pPr>
            <a:endParaRPr lang="pt-BR" sz="1800" dirty="0"/>
          </a:p>
          <a:p>
            <a:pPr marL="0" indent="0">
              <a:buNone/>
            </a:pPr>
            <a:r>
              <a:rPr lang="pt-BR" sz="1800" b="1" dirty="0"/>
              <a:t>	Como utilizar a cobertura?</a:t>
            </a:r>
          </a:p>
          <a:p>
            <a:pPr marL="0" indent="0">
              <a:buNone/>
            </a:pPr>
            <a:r>
              <a:rPr lang="pt-BR" sz="1400" dirty="0"/>
              <a:t>	O serviço funciona 24 horas por dia, todos os dias. O acesso é realizado através do aplicativo PASI, disponível em todas as plataformas.</a:t>
            </a:r>
            <a:endParaRPr lang="pt-BR" sz="1400" b="1" dirty="0"/>
          </a:p>
        </p:txBody>
      </p:sp>
      <p:graphicFrame>
        <p:nvGraphicFramePr>
          <p:cNvPr id="5" name="Tabela 4">
            <a:extLst>
              <a:ext uri="{FF2B5EF4-FFF2-40B4-BE49-F238E27FC236}">
                <a16:creationId xmlns:a16="http://schemas.microsoft.com/office/drawing/2014/main" id="{0B7FE2BF-4E94-5FA2-B853-E0EAB6296123}"/>
              </a:ext>
            </a:extLst>
          </p:cNvPr>
          <p:cNvGraphicFramePr>
            <a:graphicFrameLocks noGrp="1"/>
          </p:cNvGraphicFramePr>
          <p:nvPr>
            <p:extLst>
              <p:ext uri="{D42A27DB-BD31-4B8C-83A1-F6EECF244321}">
                <p14:modId xmlns:p14="http://schemas.microsoft.com/office/powerpoint/2010/main" val="3210494835"/>
              </p:ext>
            </p:extLst>
          </p:nvPr>
        </p:nvGraphicFramePr>
        <p:xfrm>
          <a:off x="1524000" y="2854642"/>
          <a:ext cx="6096000" cy="25603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802493459"/>
                    </a:ext>
                  </a:extLst>
                </a:gridCol>
                <a:gridCol w="2032000">
                  <a:extLst>
                    <a:ext uri="{9D8B030D-6E8A-4147-A177-3AD203B41FA5}">
                      <a16:colId xmlns:a16="http://schemas.microsoft.com/office/drawing/2014/main" val="2261070517"/>
                    </a:ext>
                  </a:extLst>
                </a:gridCol>
                <a:gridCol w="2032000">
                  <a:extLst>
                    <a:ext uri="{9D8B030D-6E8A-4147-A177-3AD203B41FA5}">
                      <a16:colId xmlns:a16="http://schemas.microsoft.com/office/drawing/2014/main" val="1364075931"/>
                    </a:ext>
                  </a:extLst>
                </a:gridCol>
              </a:tblGrid>
              <a:tr h="2346961">
                <a:tc>
                  <a:txBody>
                    <a:bodyPr/>
                    <a:lstStyle/>
                    <a:p>
                      <a:pPr lvl="0"/>
                      <a:r>
                        <a:rPr lang="pt-BR" sz="1200" dirty="0">
                          <a:solidFill>
                            <a:schemeClr val="tx1"/>
                          </a:solidFill>
                        </a:rPr>
                        <a:t>Clínica Geral</a:t>
                      </a:r>
                    </a:p>
                    <a:p>
                      <a:pPr lvl="0"/>
                      <a:r>
                        <a:rPr lang="pt-BR" sz="1200" dirty="0">
                          <a:solidFill>
                            <a:schemeClr val="tx1"/>
                          </a:solidFill>
                        </a:rPr>
                        <a:t>Pediatria</a:t>
                      </a:r>
                    </a:p>
                    <a:p>
                      <a:pPr lvl="0"/>
                      <a:r>
                        <a:rPr lang="pt-BR" sz="1200" dirty="0">
                          <a:solidFill>
                            <a:schemeClr val="tx1"/>
                          </a:solidFill>
                        </a:rPr>
                        <a:t>Cardiologia</a:t>
                      </a:r>
                    </a:p>
                    <a:p>
                      <a:pPr lvl="0"/>
                      <a:r>
                        <a:rPr lang="pt-BR" sz="1200" dirty="0">
                          <a:solidFill>
                            <a:schemeClr val="tx1"/>
                          </a:solidFill>
                        </a:rPr>
                        <a:t>Cirurgia Geral</a:t>
                      </a:r>
                    </a:p>
                    <a:p>
                      <a:pPr lvl="0"/>
                      <a:r>
                        <a:rPr lang="pt-BR" sz="1200" dirty="0">
                          <a:solidFill>
                            <a:schemeClr val="tx1"/>
                          </a:solidFill>
                        </a:rPr>
                        <a:t>Cirurgia Plástica</a:t>
                      </a:r>
                    </a:p>
                    <a:p>
                      <a:pPr lvl="0"/>
                      <a:r>
                        <a:rPr lang="pt-BR" sz="1200" dirty="0">
                          <a:solidFill>
                            <a:schemeClr val="tx1"/>
                          </a:solidFill>
                        </a:rPr>
                        <a:t>Cirurgia Vascular</a:t>
                      </a:r>
                    </a:p>
                    <a:p>
                      <a:pPr lvl="0"/>
                      <a:r>
                        <a:rPr lang="pt-BR" sz="1200" dirty="0">
                          <a:solidFill>
                            <a:schemeClr val="tx1"/>
                          </a:solidFill>
                        </a:rPr>
                        <a:t>Coloproctologia</a:t>
                      </a:r>
                    </a:p>
                    <a:p>
                      <a:pPr lvl="0"/>
                      <a:r>
                        <a:rPr lang="pt-BR" sz="1200" dirty="0">
                          <a:solidFill>
                            <a:schemeClr val="tx1"/>
                          </a:solidFill>
                        </a:rPr>
                        <a:t>Dermatologia</a:t>
                      </a:r>
                    </a:p>
                    <a:p>
                      <a:pPr lvl="0"/>
                      <a:r>
                        <a:rPr lang="pt-BR" sz="1200" dirty="0">
                          <a:solidFill>
                            <a:schemeClr val="tx1"/>
                          </a:solidFill>
                        </a:rPr>
                        <a:t>Endocrinologia e Metabologia</a:t>
                      </a:r>
                    </a:p>
                    <a:p>
                      <a:pPr lvl="0"/>
                      <a:r>
                        <a:rPr lang="pt-BR" sz="1200" dirty="0">
                          <a:solidFill>
                            <a:schemeClr val="tx1"/>
                          </a:solidFill>
                        </a:rPr>
                        <a:t>Gastroenterologia</a:t>
                      </a:r>
                    </a:p>
                    <a:p>
                      <a:pPr lvl="0"/>
                      <a:r>
                        <a:rPr lang="pt-BR" sz="1200" dirty="0">
                          <a:solidFill>
                            <a:schemeClr val="tx1"/>
                          </a:solidFill>
                        </a:rPr>
                        <a:t>Geriatria</a:t>
                      </a:r>
                      <a:endParaRPr lang="pt-BR" dirty="0">
                        <a:solidFill>
                          <a:schemeClr val="tx1"/>
                        </a:solidFill>
                      </a:endParaRPr>
                    </a:p>
                  </a:txBody>
                  <a:tcPr>
                    <a:pattFill prst="pct25">
                      <a:fgClr>
                        <a:schemeClr val="accent1"/>
                      </a:fgClr>
                      <a:bgClr>
                        <a:schemeClr val="bg1"/>
                      </a:bgClr>
                    </a:pattFill>
                  </a:tcPr>
                </a:tc>
                <a:tc>
                  <a:txBody>
                    <a:bodyPr/>
                    <a:lstStyle/>
                    <a:p>
                      <a:pPr lvl="0"/>
                      <a:r>
                        <a:rPr lang="pt-BR" sz="1200" dirty="0">
                          <a:solidFill>
                            <a:schemeClr val="tx1"/>
                          </a:solidFill>
                        </a:rPr>
                        <a:t>Mastologia</a:t>
                      </a:r>
                    </a:p>
                    <a:p>
                      <a:pPr lvl="0"/>
                      <a:r>
                        <a:rPr lang="pt-BR" sz="1200" dirty="0">
                          <a:solidFill>
                            <a:schemeClr val="tx1"/>
                          </a:solidFill>
                        </a:rPr>
                        <a:t>Medicina da Família</a:t>
                      </a:r>
                    </a:p>
                    <a:p>
                      <a:pPr lvl="0"/>
                      <a:r>
                        <a:rPr lang="pt-BR" sz="1200" dirty="0">
                          <a:solidFill>
                            <a:schemeClr val="tx1"/>
                          </a:solidFill>
                        </a:rPr>
                        <a:t>Neurocirurgia</a:t>
                      </a:r>
                    </a:p>
                    <a:p>
                      <a:pPr lvl="0"/>
                      <a:r>
                        <a:rPr lang="pt-BR" sz="1200" dirty="0">
                          <a:solidFill>
                            <a:schemeClr val="tx1"/>
                          </a:solidFill>
                        </a:rPr>
                        <a:t>Neurologia</a:t>
                      </a:r>
                    </a:p>
                    <a:p>
                      <a:pPr lvl="0"/>
                      <a:r>
                        <a:rPr lang="pt-BR" sz="1200" dirty="0">
                          <a:solidFill>
                            <a:schemeClr val="tx1"/>
                          </a:solidFill>
                        </a:rPr>
                        <a:t>Nutrologia</a:t>
                      </a:r>
                    </a:p>
                    <a:p>
                      <a:pPr lvl="0"/>
                      <a:r>
                        <a:rPr lang="pt-BR" sz="1200" dirty="0">
                          <a:solidFill>
                            <a:schemeClr val="tx1"/>
                          </a:solidFill>
                        </a:rPr>
                        <a:t>Oftalmologia</a:t>
                      </a:r>
                    </a:p>
                    <a:p>
                      <a:pPr lvl="0"/>
                      <a:r>
                        <a:rPr lang="pt-BR" sz="1200" dirty="0">
                          <a:solidFill>
                            <a:schemeClr val="tx1"/>
                          </a:solidFill>
                        </a:rPr>
                        <a:t>Ortopedia</a:t>
                      </a:r>
                    </a:p>
                    <a:p>
                      <a:pPr lvl="0"/>
                      <a:r>
                        <a:rPr lang="pt-BR" sz="1200" dirty="0">
                          <a:solidFill>
                            <a:schemeClr val="tx1"/>
                          </a:solidFill>
                        </a:rPr>
                        <a:t>Otorrinolaringologia</a:t>
                      </a:r>
                    </a:p>
                    <a:p>
                      <a:pPr lvl="0"/>
                      <a:r>
                        <a:rPr lang="pt-BR" sz="1200" dirty="0">
                          <a:solidFill>
                            <a:schemeClr val="tx1"/>
                          </a:solidFill>
                        </a:rPr>
                        <a:t>Dermatologia Pediátrica</a:t>
                      </a:r>
                    </a:p>
                    <a:p>
                      <a:pPr lvl="0"/>
                      <a:r>
                        <a:rPr lang="pt-BR" sz="1200" dirty="0">
                          <a:solidFill>
                            <a:schemeClr val="tx1"/>
                          </a:solidFill>
                        </a:rPr>
                        <a:t>Gastroenterologia Pediátrica</a:t>
                      </a:r>
                    </a:p>
                    <a:p>
                      <a:pPr lvl="0"/>
                      <a:r>
                        <a:rPr lang="pt-BR" sz="1200" dirty="0">
                          <a:solidFill>
                            <a:schemeClr val="tx1"/>
                          </a:solidFill>
                        </a:rPr>
                        <a:t>Hematologia Pediátrica</a:t>
                      </a:r>
                    </a:p>
                    <a:p>
                      <a:pPr lvl="0"/>
                      <a:r>
                        <a:rPr lang="pt-BR" sz="1200" dirty="0">
                          <a:solidFill>
                            <a:schemeClr val="tx1"/>
                          </a:solidFill>
                        </a:rPr>
                        <a:t>Nefrologia Pediátrica</a:t>
                      </a:r>
                      <a:endParaRPr lang="pt-BR" dirty="0">
                        <a:solidFill>
                          <a:schemeClr val="tx1"/>
                        </a:solidFill>
                      </a:endParaRPr>
                    </a:p>
                    <a:p>
                      <a:endParaRPr lang="pt-BR" dirty="0"/>
                    </a:p>
                  </a:txBody>
                  <a:tcPr>
                    <a:pattFill prst="pct25">
                      <a:fgClr>
                        <a:schemeClr val="accent1"/>
                      </a:fgClr>
                      <a:bgClr>
                        <a:schemeClr val="bg1"/>
                      </a:bgClr>
                    </a:pattFill>
                  </a:tcPr>
                </a:tc>
                <a:tc>
                  <a:txBody>
                    <a:bodyPr/>
                    <a:lstStyle/>
                    <a:p>
                      <a:pPr lvl="0"/>
                      <a:r>
                        <a:rPr lang="pt-BR" sz="1200" dirty="0">
                          <a:solidFill>
                            <a:schemeClr val="tx1"/>
                          </a:solidFill>
                        </a:rPr>
                        <a:t>Neonatologia</a:t>
                      </a:r>
                    </a:p>
                    <a:p>
                      <a:pPr lvl="0"/>
                      <a:r>
                        <a:rPr lang="pt-BR" sz="1200" dirty="0">
                          <a:solidFill>
                            <a:schemeClr val="tx1"/>
                          </a:solidFill>
                        </a:rPr>
                        <a:t>Pneumologia Pediátrica</a:t>
                      </a:r>
                    </a:p>
                    <a:p>
                      <a:pPr lvl="0"/>
                      <a:r>
                        <a:rPr lang="pt-BR" sz="1200" dirty="0">
                          <a:solidFill>
                            <a:schemeClr val="tx1"/>
                          </a:solidFill>
                        </a:rPr>
                        <a:t>Pneumologia</a:t>
                      </a:r>
                    </a:p>
                    <a:p>
                      <a:pPr lvl="0"/>
                      <a:r>
                        <a:rPr lang="pt-BR" sz="1200" dirty="0">
                          <a:solidFill>
                            <a:schemeClr val="tx1"/>
                          </a:solidFill>
                        </a:rPr>
                        <a:t>Psiquiatria</a:t>
                      </a:r>
                    </a:p>
                    <a:p>
                      <a:pPr lvl="0"/>
                      <a:r>
                        <a:rPr lang="pt-BR" sz="1200" dirty="0">
                          <a:solidFill>
                            <a:schemeClr val="tx1"/>
                          </a:solidFill>
                        </a:rPr>
                        <a:t>Radiologia</a:t>
                      </a:r>
                    </a:p>
                    <a:p>
                      <a:pPr lvl="0"/>
                      <a:r>
                        <a:rPr lang="pt-BR" sz="1200" dirty="0">
                          <a:solidFill>
                            <a:schemeClr val="tx1"/>
                          </a:solidFill>
                        </a:rPr>
                        <a:t>Reumatologia</a:t>
                      </a:r>
                    </a:p>
                    <a:p>
                      <a:pPr lvl="0"/>
                      <a:r>
                        <a:rPr lang="pt-BR" sz="1200" dirty="0">
                          <a:solidFill>
                            <a:schemeClr val="tx1"/>
                          </a:solidFill>
                        </a:rPr>
                        <a:t>Urologia</a:t>
                      </a:r>
                      <a:endParaRPr lang="pt-BR" sz="1800" dirty="0">
                        <a:solidFill>
                          <a:schemeClr val="tx1"/>
                        </a:solidFill>
                      </a:endParaRPr>
                    </a:p>
                    <a:p>
                      <a:pPr lvl="0"/>
                      <a:r>
                        <a:rPr lang="pt-BR" sz="1200" dirty="0">
                          <a:solidFill>
                            <a:schemeClr val="tx1"/>
                          </a:solidFill>
                        </a:rPr>
                        <a:t>Ginecologia e Obstetrícia</a:t>
                      </a:r>
                    </a:p>
                    <a:p>
                      <a:pPr lvl="0"/>
                      <a:r>
                        <a:rPr lang="pt-BR" sz="1200" dirty="0">
                          <a:solidFill>
                            <a:schemeClr val="tx1"/>
                          </a:solidFill>
                        </a:rPr>
                        <a:t>Hematologia</a:t>
                      </a:r>
                    </a:p>
                  </a:txBody>
                  <a:tcPr>
                    <a:pattFill prst="pct25">
                      <a:fgClr>
                        <a:schemeClr val="accent1"/>
                      </a:fgClr>
                      <a:bgClr>
                        <a:schemeClr val="bg1"/>
                      </a:bgClr>
                    </a:pattFill>
                  </a:tcPr>
                </a:tc>
                <a:extLst>
                  <a:ext uri="{0D108BD9-81ED-4DB2-BD59-A6C34878D82A}">
                    <a16:rowId xmlns:a16="http://schemas.microsoft.com/office/drawing/2014/main" val="1657923661"/>
                  </a:ext>
                </a:extLst>
              </a:tr>
            </a:tbl>
          </a:graphicData>
        </a:graphic>
      </p:graphicFrame>
      <p:pic>
        <p:nvPicPr>
          <p:cNvPr id="7" name="Imagem 6" descr="Logotipo&#10;&#10;O conteúdo gerado por IA pode estar incorreto.">
            <a:extLst>
              <a:ext uri="{FF2B5EF4-FFF2-40B4-BE49-F238E27FC236}">
                <a16:creationId xmlns:a16="http://schemas.microsoft.com/office/drawing/2014/main" id="{34B4C7E6-4012-8292-305F-09FD4B7C6D9D}"/>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1275626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solidFill>
                  <a:srgbClr val="005B96"/>
                </a:solidFill>
              </a:defRPr>
            </a:pPr>
            <a:r>
              <a:rPr lang="pt-BR" dirty="0"/>
              <a:t> Assistência Psicológica Familiar</a:t>
            </a:r>
            <a:endParaRPr dirty="0"/>
          </a:p>
        </p:txBody>
      </p:sp>
      <p:sp>
        <p:nvSpPr>
          <p:cNvPr id="3" name="Content Placeholder 2"/>
          <p:cNvSpPr>
            <a:spLocks noGrp="1"/>
          </p:cNvSpPr>
          <p:nvPr>
            <p:ph idx="1"/>
          </p:nvPr>
        </p:nvSpPr>
        <p:spPr>
          <a:xfrm>
            <a:off x="457200" y="1244600"/>
            <a:ext cx="8229600" cy="4525963"/>
          </a:xfrm>
        </p:spPr>
        <p:txBody>
          <a:bodyPr>
            <a:noAutofit/>
          </a:bodyPr>
          <a:lstStyle/>
          <a:p>
            <a:pPr marL="0" indent="0">
              <a:buNone/>
            </a:pPr>
            <a:r>
              <a:rPr lang="pt-BR" sz="1600" b="1" dirty="0"/>
              <a:t>	</a:t>
            </a:r>
            <a:r>
              <a:rPr lang="pt-BR" sz="1800" b="1" dirty="0"/>
              <a:t>O que é?</a:t>
            </a:r>
          </a:p>
          <a:p>
            <a:pPr marL="0" indent="0">
              <a:buNone/>
            </a:pPr>
            <a:r>
              <a:rPr lang="pt-BR" sz="1400" dirty="0"/>
              <a:t>	Garante aos segurados e seus dependentes (Cônjuge e Filhos), a prestação dos serviços de “Assistência Psicológica”, destinados a orientar e dirimir situações cotidianas de ordem pessoal, familiar e profissional. Este serviço é extensivo aos Departamentos de RH, Administrativo e de Pessoal das empresas, no apoio à gestão do colaborador segurado, no que tange à problemas relacionados aos temas abordados pela assistência. O apoio psicológico, será prestado por profissionais regulamentados (psicólogos), sendo garantido ao usuário do serviço sigilo total das informações prestadas.</a:t>
            </a:r>
            <a:r>
              <a:rPr lang="pt-BR" sz="1800" b="1" dirty="0"/>
              <a:t>	</a:t>
            </a:r>
          </a:p>
          <a:p>
            <a:pPr marL="0" indent="0">
              <a:buNone/>
            </a:pPr>
            <a:r>
              <a:rPr lang="pt-BR" sz="1800" b="1" dirty="0"/>
              <a:t>	</a:t>
            </a:r>
          </a:p>
          <a:p>
            <a:pPr marL="0" indent="0">
              <a:buNone/>
            </a:pPr>
            <a:r>
              <a:rPr lang="pt-BR" sz="1800" b="1" dirty="0"/>
              <a:t>	O que cobre?</a:t>
            </a:r>
            <a:endParaRPr lang="pt-BR" sz="1800" dirty="0"/>
          </a:p>
          <a:p>
            <a:pPr marL="0" indent="0">
              <a:buNone/>
            </a:pPr>
            <a:r>
              <a:rPr lang="pt-BR" sz="1400" dirty="0"/>
              <a:t>	A assistência psicológica cobre todo e qualquer atendimento prestado por profissionais de psicologia. A cobertura não possui limite de utilização.</a:t>
            </a:r>
            <a:r>
              <a:rPr lang="pt-BR" sz="1400" b="1" dirty="0"/>
              <a:t>	</a:t>
            </a:r>
            <a:endParaRPr lang="pt-BR" sz="1800" dirty="0"/>
          </a:p>
          <a:p>
            <a:pPr marL="0" indent="0">
              <a:buNone/>
            </a:pPr>
            <a:endParaRPr lang="pt-BR" sz="1800" dirty="0"/>
          </a:p>
          <a:p>
            <a:pPr marL="0" indent="0">
              <a:buNone/>
            </a:pPr>
            <a:r>
              <a:rPr lang="pt-BR" sz="1800" b="1" dirty="0"/>
              <a:t>	Como utilizar a cobertura?</a:t>
            </a:r>
          </a:p>
          <a:p>
            <a:pPr marL="0" indent="0">
              <a:buNone/>
            </a:pPr>
            <a:r>
              <a:rPr lang="pt-BR" sz="1400" dirty="0"/>
              <a:t>	O serviço funciona de segunda a sábado, das 08:00 às 21:00. O acesso é realizado através do aplicativo PASI, disponível em todas as plataformas. Também é possível acessá-lo através da Central de Amparo PASI, pelos telefones 4000-2300 (capital e regiões metropolitanas) ou 0800-401-9000 (demais localidades).</a:t>
            </a:r>
            <a:endParaRPr lang="pt-BR" sz="1400" b="1" dirty="0"/>
          </a:p>
        </p:txBody>
      </p:sp>
      <p:pic>
        <p:nvPicPr>
          <p:cNvPr id="4" name="Imagem 3" descr="Logotipo&#10;&#10;O conteúdo gerado por IA pode estar incorreto.">
            <a:extLst>
              <a:ext uri="{FF2B5EF4-FFF2-40B4-BE49-F238E27FC236}">
                <a16:creationId xmlns:a16="http://schemas.microsoft.com/office/drawing/2014/main" id="{4CD52348-34A6-5D8D-EDA3-DCF0F8F98F8E}"/>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AD024-F06E-7676-B1BF-199713FC97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C8E7E2-AFEF-54DC-4F9A-D733078B4057}"/>
              </a:ext>
            </a:extLst>
          </p:cNvPr>
          <p:cNvSpPr>
            <a:spLocks noGrp="1"/>
          </p:cNvSpPr>
          <p:nvPr>
            <p:ph type="title"/>
          </p:nvPr>
        </p:nvSpPr>
        <p:spPr/>
        <p:txBody>
          <a:bodyPr/>
          <a:lstStyle/>
          <a:p>
            <a:pPr>
              <a:defRPr>
                <a:solidFill>
                  <a:srgbClr val="005B96"/>
                </a:solidFill>
              </a:defRPr>
            </a:pPr>
            <a:r>
              <a:rPr lang="pt-BR" dirty="0"/>
              <a:t>Assistência Nutricional Familiar</a:t>
            </a:r>
            <a:endParaRPr dirty="0"/>
          </a:p>
        </p:txBody>
      </p:sp>
      <p:sp>
        <p:nvSpPr>
          <p:cNvPr id="3" name="Content Placeholder 2">
            <a:extLst>
              <a:ext uri="{FF2B5EF4-FFF2-40B4-BE49-F238E27FC236}">
                <a16:creationId xmlns:a16="http://schemas.microsoft.com/office/drawing/2014/main" id="{37441D52-7CBA-CD0C-60DF-F2DAEB77931B}"/>
              </a:ext>
            </a:extLst>
          </p:cNvPr>
          <p:cNvSpPr>
            <a:spLocks noGrp="1"/>
          </p:cNvSpPr>
          <p:nvPr>
            <p:ph idx="1"/>
          </p:nvPr>
        </p:nvSpPr>
        <p:spPr>
          <a:xfrm>
            <a:off x="457200" y="1244600"/>
            <a:ext cx="8229600" cy="4525963"/>
          </a:xfrm>
        </p:spPr>
        <p:txBody>
          <a:bodyPr>
            <a:noAutofit/>
          </a:bodyPr>
          <a:lstStyle/>
          <a:p>
            <a:pPr marL="0" indent="0">
              <a:buNone/>
            </a:pPr>
            <a:r>
              <a:rPr lang="pt-BR" sz="1600" b="1" dirty="0"/>
              <a:t>	</a:t>
            </a:r>
            <a:r>
              <a:rPr lang="pt-BR" sz="1800" b="1" dirty="0"/>
              <a:t>O que é?</a:t>
            </a:r>
          </a:p>
          <a:p>
            <a:pPr marL="0" indent="0">
              <a:buNone/>
            </a:pPr>
            <a:r>
              <a:rPr lang="pt-BR" sz="1400" dirty="0"/>
              <a:t>	Garante aos segurados e seus dependentes (Cônjuge e Filhos), a prestação do serviço de “Assistência Nutricional” destinado a orientar e prestar informações sobre questões nutricionais vinculadas à assistência contratada. Este serviço é extensivo aos Departamentos de RH, Administrativo e de Pessoal das empresas, no apoio à gestão do colaborador segurado, no que tange à questões abordadas pela assistência. O apoio nutricional será prestado por profissionais regulamentados (nutricionistas), sendo garantido ao usuário do serviço sigilo total das informações prestadas.</a:t>
            </a:r>
            <a:r>
              <a:rPr lang="pt-BR" sz="1800" b="1" dirty="0"/>
              <a:t>	</a:t>
            </a:r>
          </a:p>
          <a:p>
            <a:pPr marL="0" indent="0">
              <a:buNone/>
            </a:pPr>
            <a:endParaRPr lang="pt-BR" sz="1800" b="1" dirty="0"/>
          </a:p>
          <a:p>
            <a:pPr marL="0" indent="0">
              <a:buNone/>
            </a:pPr>
            <a:r>
              <a:rPr lang="pt-BR" sz="1800" b="1" dirty="0"/>
              <a:t>	O que cobre?</a:t>
            </a:r>
            <a:endParaRPr lang="pt-BR" sz="1800" dirty="0"/>
          </a:p>
          <a:p>
            <a:pPr marL="0" indent="0">
              <a:buNone/>
            </a:pPr>
            <a:r>
              <a:rPr lang="pt-BR" sz="1400" dirty="0"/>
              <a:t>	A assistência nutricional cobre todo e qualquer atendimento prestado por profissionais de nutrição. A cobertura não possui limite de utilização.</a:t>
            </a:r>
            <a:r>
              <a:rPr lang="pt-BR" sz="1400" b="1" dirty="0"/>
              <a:t>	</a:t>
            </a:r>
            <a:endParaRPr lang="pt-BR" sz="1800" dirty="0"/>
          </a:p>
          <a:p>
            <a:pPr marL="0" indent="0">
              <a:buNone/>
            </a:pPr>
            <a:endParaRPr lang="pt-BR" sz="1800" dirty="0"/>
          </a:p>
          <a:p>
            <a:pPr marL="0" indent="0">
              <a:buNone/>
            </a:pPr>
            <a:r>
              <a:rPr lang="pt-BR" sz="1800" b="1" dirty="0"/>
              <a:t>	Como utilizar a cobertura?</a:t>
            </a:r>
          </a:p>
          <a:p>
            <a:pPr marL="0" indent="0">
              <a:buNone/>
            </a:pPr>
            <a:r>
              <a:rPr lang="pt-BR" sz="1400" dirty="0"/>
              <a:t>	O serviço funciona de segunda a sábado, das 08:00 às 21:00. O acesso é realizado através do aplicativo PASI, disponível em todas as plataformas. Também é possível acessá-lo através da Central de Amparo PASI, pelos telefones 4000-2300 (capital e regiões metropolitanas) ou 0800-401-9000 (demais localidades).</a:t>
            </a:r>
            <a:endParaRPr lang="pt-BR" sz="1400" b="1" dirty="0"/>
          </a:p>
        </p:txBody>
      </p:sp>
      <p:pic>
        <p:nvPicPr>
          <p:cNvPr id="4" name="Imagem 3" descr="Logotipo&#10;&#10;O conteúdo gerado por IA pode estar incorreto.">
            <a:extLst>
              <a:ext uri="{FF2B5EF4-FFF2-40B4-BE49-F238E27FC236}">
                <a16:creationId xmlns:a16="http://schemas.microsoft.com/office/drawing/2014/main" id="{DA2EA8D3-D692-C66D-4D7A-F364412E751F}"/>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3180622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49019-FDF2-A6EF-10E4-8474FFCEC6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BB8307-8AF7-8C71-E813-ACBD52AB402D}"/>
              </a:ext>
            </a:extLst>
          </p:cNvPr>
          <p:cNvSpPr>
            <a:spLocks noGrp="1"/>
          </p:cNvSpPr>
          <p:nvPr>
            <p:ph type="title"/>
          </p:nvPr>
        </p:nvSpPr>
        <p:spPr/>
        <p:txBody>
          <a:bodyPr/>
          <a:lstStyle/>
          <a:p>
            <a:pPr>
              <a:defRPr>
                <a:solidFill>
                  <a:srgbClr val="005B96"/>
                </a:solidFill>
              </a:defRPr>
            </a:pPr>
            <a:r>
              <a:rPr lang="pt-BR" dirty="0"/>
              <a:t> Assistência Fitness Familiar</a:t>
            </a:r>
            <a:endParaRPr dirty="0"/>
          </a:p>
        </p:txBody>
      </p:sp>
      <p:sp>
        <p:nvSpPr>
          <p:cNvPr id="3" name="Content Placeholder 2">
            <a:extLst>
              <a:ext uri="{FF2B5EF4-FFF2-40B4-BE49-F238E27FC236}">
                <a16:creationId xmlns:a16="http://schemas.microsoft.com/office/drawing/2014/main" id="{61626411-6340-9E99-AA8C-81B6CF9ABE62}"/>
              </a:ext>
            </a:extLst>
          </p:cNvPr>
          <p:cNvSpPr>
            <a:spLocks noGrp="1"/>
          </p:cNvSpPr>
          <p:nvPr>
            <p:ph idx="1"/>
          </p:nvPr>
        </p:nvSpPr>
        <p:spPr>
          <a:xfrm>
            <a:off x="457200" y="1244600"/>
            <a:ext cx="8229600" cy="4525963"/>
          </a:xfrm>
        </p:spPr>
        <p:txBody>
          <a:bodyPr>
            <a:noAutofit/>
          </a:bodyPr>
          <a:lstStyle/>
          <a:p>
            <a:pPr marL="0" indent="0">
              <a:buNone/>
            </a:pPr>
            <a:r>
              <a:rPr lang="pt-BR" sz="1600" b="1" dirty="0"/>
              <a:t>	</a:t>
            </a:r>
            <a:r>
              <a:rPr lang="pt-BR" sz="1800" b="1" dirty="0"/>
              <a:t>O que é?</a:t>
            </a:r>
          </a:p>
          <a:p>
            <a:pPr marL="0" indent="0">
              <a:buNone/>
            </a:pPr>
            <a:r>
              <a:rPr lang="pt-BR" sz="1400" dirty="0"/>
              <a:t>	Garante aos segurados e seus dependentes (Cônjuge e Filhos) a prestação dos serviços de “Assistência Fitness”, destinados a orientar sobre cuidados e manutenção da saúde para a prática consciente de exercícios físicos e hábitos mais saudáveis.</a:t>
            </a:r>
          </a:p>
          <a:p>
            <a:pPr marL="0" indent="0">
              <a:buNone/>
            </a:pPr>
            <a:endParaRPr lang="pt-BR" sz="1800" b="1" dirty="0"/>
          </a:p>
          <a:p>
            <a:pPr marL="0" indent="0">
              <a:buNone/>
            </a:pPr>
            <a:r>
              <a:rPr lang="pt-BR" sz="1800" b="1" dirty="0"/>
              <a:t>	O que cobre?</a:t>
            </a:r>
            <a:endParaRPr lang="pt-BR" sz="1800" dirty="0"/>
          </a:p>
          <a:p>
            <a:pPr marL="0" indent="0">
              <a:buNone/>
            </a:pPr>
            <a:r>
              <a:rPr lang="pt-BR" sz="1400" dirty="0"/>
              <a:t>	A assistência fitness cobre todo e qualquer atendimento prestado por profissionais de educação física. A cobertura não possui limite de utilização</a:t>
            </a:r>
          </a:p>
          <a:p>
            <a:pPr marL="0" indent="0">
              <a:buNone/>
            </a:pPr>
            <a:endParaRPr lang="pt-BR" sz="1800" dirty="0"/>
          </a:p>
          <a:p>
            <a:pPr marL="0" indent="0">
              <a:buNone/>
            </a:pPr>
            <a:r>
              <a:rPr lang="pt-BR" sz="1800" b="1" dirty="0"/>
              <a:t>	Como utilizar a cobertura?</a:t>
            </a:r>
          </a:p>
          <a:p>
            <a:pPr marL="0" indent="0">
              <a:buNone/>
            </a:pPr>
            <a:r>
              <a:rPr lang="pt-BR" sz="1400" dirty="0"/>
              <a:t>	O serviço funciona de segunda a sábado, das 08:00 às 21:00. O acesso é realizado através do aplicativo PASI, disponível em todas as plataformas. Também é possível acessá-lo através da Central de Amparo PASI, pelos telefones 4000-2300 (capital e regiões metropolitanas) ou 0800-401-9000 (demais localidades).</a:t>
            </a:r>
            <a:endParaRPr lang="pt-BR" sz="1400" b="1" dirty="0"/>
          </a:p>
        </p:txBody>
      </p:sp>
      <p:pic>
        <p:nvPicPr>
          <p:cNvPr id="4" name="Imagem 3" descr="Logotipo&#10;&#10;O conteúdo gerado por IA pode estar incorreto.">
            <a:extLst>
              <a:ext uri="{FF2B5EF4-FFF2-40B4-BE49-F238E27FC236}">
                <a16:creationId xmlns:a16="http://schemas.microsoft.com/office/drawing/2014/main" id="{76BA246B-FE62-13F7-024A-6DE2E98C1E69}"/>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366340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2C960-4BF7-C1FB-EA7C-1CC1598A37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61FBBA-A467-8D01-4E68-EEA587F894C4}"/>
              </a:ext>
            </a:extLst>
          </p:cNvPr>
          <p:cNvSpPr>
            <a:spLocks noGrp="1"/>
          </p:cNvSpPr>
          <p:nvPr>
            <p:ph type="title"/>
          </p:nvPr>
        </p:nvSpPr>
        <p:spPr/>
        <p:txBody>
          <a:bodyPr>
            <a:normAutofit fontScale="90000"/>
          </a:bodyPr>
          <a:lstStyle/>
          <a:p>
            <a:pPr>
              <a:defRPr>
                <a:solidFill>
                  <a:srgbClr val="005B96"/>
                </a:solidFill>
              </a:defRPr>
            </a:pPr>
            <a:r>
              <a:rPr lang="pt-BR" dirty="0"/>
              <a:t> Assistência Social Ampliada Familiar</a:t>
            </a:r>
            <a:endParaRPr dirty="0"/>
          </a:p>
        </p:txBody>
      </p:sp>
      <p:sp>
        <p:nvSpPr>
          <p:cNvPr id="3" name="Content Placeholder 2">
            <a:extLst>
              <a:ext uri="{FF2B5EF4-FFF2-40B4-BE49-F238E27FC236}">
                <a16:creationId xmlns:a16="http://schemas.microsoft.com/office/drawing/2014/main" id="{E1466D70-C594-7D37-F99A-1C53FC3F4660}"/>
              </a:ext>
            </a:extLst>
          </p:cNvPr>
          <p:cNvSpPr>
            <a:spLocks noGrp="1"/>
          </p:cNvSpPr>
          <p:nvPr>
            <p:ph idx="1"/>
          </p:nvPr>
        </p:nvSpPr>
        <p:spPr>
          <a:xfrm>
            <a:off x="457200" y="1244600"/>
            <a:ext cx="8229600" cy="4525963"/>
          </a:xfrm>
        </p:spPr>
        <p:txBody>
          <a:bodyPr>
            <a:noAutofit/>
          </a:bodyPr>
          <a:lstStyle/>
          <a:p>
            <a:pPr marL="0" indent="0">
              <a:buNone/>
            </a:pPr>
            <a:r>
              <a:rPr lang="pt-BR" sz="1600" b="1" dirty="0"/>
              <a:t>	</a:t>
            </a:r>
            <a:r>
              <a:rPr lang="pt-BR" sz="1800" b="1" dirty="0"/>
              <a:t>O que é?</a:t>
            </a:r>
          </a:p>
          <a:p>
            <a:pPr marL="0" indent="0">
              <a:buNone/>
            </a:pPr>
            <a:r>
              <a:rPr lang="pt-BR" sz="1400" dirty="0"/>
              <a:t>	Garante aos segurados e seus dependentes a prestação do serviço de Assistência Social Ampliada destinado a orientar sobre situações cotidianas e administrativas, referentes a questões e temas diversos da sociedade. O apoio social será realizado por profissionais especializados e capacitados, sendo garantido ao usuário o sigilo total das informações prestadas.</a:t>
            </a:r>
          </a:p>
          <a:p>
            <a:pPr marL="0" indent="0">
              <a:buNone/>
            </a:pPr>
            <a:endParaRPr lang="pt-BR" sz="1800" b="1" dirty="0"/>
          </a:p>
          <a:p>
            <a:pPr marL="0" indent="0">
              <a:buNone/>
            </a:pPr>
            <a:r>
              <a:rPr lang="pt-BR" sz="1800" b="1" dirty="0"/>
              <a:t>	O que cobre?</a:t>
            </a:r>
            <a:endParaRPr lang="pt-BR" sz="1800" dirty="0"/>
          </a:p>
          <a:p>
            <a:pPr marL="0" indent="0">
              <a:buNone/>
            </a:pPr>
            <a:r>
              <a:rPr lang="pt-BR" sz="1400" dirty="0"/>
              <a:t>	A assistência social cobre todo e qualquer atendimento prestado por profissionais da área. A cobertura não possui limite de utilização.</a:t>
            </a:r>
          </a:p>
          <a:p>
            <a:pPr marL="0" indent="0">
              <a:buNone/>
            </a:pPr>
            <a:endParaRPr lang="pt-BR" sz="1800" dirty="0"/>
          </a:p>
          <a:p>
            <a:pPr marL="0" indent="0">
              <a:buNone/>
            </a:pPr>
            <a:r>
              <a:rPr lang="pt-BR" sz="1800" b="1" dirty="0"/>
              <a:t>	Como utilizar a cobertura?</a:t>
            </a:r>
          </a:p>
          <a:p>
            <a:pPr marL="0" indent="0">
              <a:buNone/>
            </a:pPr>
            <a:r>
              <a:rPr lang="pt-BR" sz="1400" dirty="0"/>
              <a:t>	O serviço funciona de segunda a sábado, das 08:00 às 21:00. O acesso é realizado através do aplicativo PASI, disponível em todas as plataformas. Também é possível acessá-lo através da Central de Amparo PASI, pelos telefones 4000-2300 (capital e regiões metropolitanas) ou 0800-401-9000 (demais localidades).</a:t>
            </a:r>
            <a:endParaRPr lang="pt-BR" sz="1400" b="1" dirty="0"/>
          </a:p>
        </p:txBody>
      </p:sp>
      <p:pic>
        <p:nvPicPr>
          <p:cNvPr id="4" name="Imagem 3" descr="Logotipo&#10;&#10;O conteúdo gerado por IA pode estar incorreto.">
            <a:extLst>
              <a:ext uri="{FF2B5EF4-FFF2-40B4-BE49-F238E27FC236}">
                <a16:creationId xmlns:a16="http://schemas.microsoft.com/office/drawing/2014/main" id="{7885C22C-10F5-83AA-0F58-B49717DCD362}"/>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2361855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6808A-E385-6F7A-AAA3-85C63BB221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317939-7E47-E9F1-3A86-6458C72926E9}"/>
              </a:ext>
            </a:extLst>
          </p:cNvPr>
          <p:cNvSpPr>
            <a:spLocks noGrp="1"/>
          </p:cNvSpPr>
          <p:nvPr>
            <p:ph type="title"/>
          </p:nvPr>
        </p:nvSpPr>
        <p:spPr/>
        <p:txBody>
          <a:bodyPr>
            <a:normAutofit/>
          </a:bodyPr>
          <a:lstStyle/>
          <a:p>
            <a:pPr>
              <a:defRPr>
                <a:solidFill>
                  <a:srgbClr val="005B96"/>
                </a:solidFill>
              </a:defRPr>
            </a:pPr>
            <a:r>
              <a:rPr lang="pt-BR" dirty="0"/>
              <a:t>Desconto em Farmácias</a:t>
            </a:r>
            <a:endParaRPr dirty="0"/>
          </a:p>
        </p:txBody>
      </p:sp>
      <p:sp>
        <p:nvSpPr>
          <p:cNvPr id="3" name="Content Placeholder 2">
            <a:extLst>
              <a:ext uri="{FF2B5EF4-FFF2-40B4-BE49-F238E27FC236}">
                <a16:creationId xmlns:a16="http://schemas.microsoft.com/office/drawing/2014/main" id="{C48EFDDC-334D-99A8-9FC7-5D6F712C19C3}"/>
              </a:ext>
            </a:extLst>
          </p:cNvPr>
          <p:cNvSpPr>
            <a:spLocks noGrp="1"/>
          </p:cNvSpPr>
          <p:nvPr>
            <p:ph idx="1"/>
          </p:nvPr>
        </p:nvSpPr>
        <p:spPr>
          <a:xfrm>
            <a:off x="457200" y="1244600"/>
            <a:ext cx="8229600" cy="4525963"/>
          </a:xfrm>
        </p:spPr>
        <p:txBody>
          <a:bodyPr>
            <a:noAutofit/>
          </a:bodyPr>
          <a:lstStyle/>
          <a:p>
            <a:pPr marL="0" indent="0">
              <a:buNone/>
            </a:pPr>
            <a:r>
              <a:rPr lang="pt-BR" sz="1600" b="1" dirty="0"/>
              <a:t>	</a:t>
            </a:r>
            <a:r>
              <a:rPr lang="pt-BR" sz="1800" b="1" dirty="0"/>
              <a:t>O que é?</a:t>
            </a:r>
          </a:p>
          <a:p>
            <a:pPr marL="0" indent="0">
              <a:buNone/>
            </a:pPr>
            <a:r>
              <a:rPr lang="pt-BR" sz="1400" dirty="0"/>
              <a:t>	Garante ao segurado titular acesso a benefícios de descontos e/ou condições diferenciadas na aquisição de medicamentos. Hoje, a cobertura pode ser utilizada em mais de 20 mil farmácias em todo o Brasil, permitindo que nossos segurados tenham descontos significativos em medicamentos de marca e genéricos em diversas redes credenciadas (como </a:t>
            </a:r>
            <a:r>
              <a:rPr lang="pt-BR" sz="1400" dirty="0" err="1"/>
              <a:t>Drogasmil</a:t>
            </a:r>
            <a:r>
              <a:rPr lang="pt-BR" sz="1400" dirty="0"/>
              <a:t>, Tamoio, </a:t>
            </a:r>
            <a:r>
              <a:rPr lang="pt-BR" sz="1400" dirty="0" err="1"/>
              <a:t>FarmaLife</a:t>
            </a:r>
            <a:r>
              <a:rPr lang="pt-BR" sz="1400" dirty="0"/>
              <a:t>, Rosário, Pague Menos, Droga Raia, Drogasil, Panvel, </a:t>
            </a:r>
            <a:r>
              <a:rPr lang="pt-BR" sz="1400" dirty="0" err="1"/>
              <a:t>Extrafarma</a:t>
            </a:r>
            <a:r>
              <a:rPr lang="pt-BR" sz="1400" dirty="0"/>
              <a:t>, Farmácias Carrefour, Nissei, entre outras).</a:t>
            </a:r>
          </a:p>
          <a:p>
            <a:pPr marL="0" indent="0">
              <a:buNone/>
            </a:pPr>
            <a:endParaRPr lang="pt-BR" sz="1800" b="1" dirty="0"/>
          </a:p>
          <a:p>
            <a:pPr marL="0" indent="0">
              <a:buNone/>
            </a:pPr>
            <a:r>
              <a:rPr lang="pt-BR" sz="1800" b="1" dirty="0"/>
              <a:t>	Como utilizar a cobertura?</a:t>
            </a:r>
          </a:p>
          <a:p>
            <a:pPr marL="0" indent="0">
              <a:buNone/>
            </a:pPr>
            <a:r>
              <a:rPr lang="pt-BR" sz="1400" dirty="0"/>
              <a:t>	</a:t>
            </a:r>
          </a:p>
          <a:p>
            <a:pPr marL="0" indent="0">
              <a:buNone/>
            </a:pPr>
            <a:r>
              <a:rPr lang="pt-BR" sz="1400" dirty="0"/>
              <a:t>1.	Apresente: No caixa da farmácia credenciada seu documento de identidade (RG) e a receita médica válida.</a:t>
            </a:r>
          </a:p>
          <a:p>
            <a:pPr marL="0" indent="0">
              <a:buNone/>
            </a:pPr>
            <a:r>
              <a:rPr lang="pt-BR" sz="1400" dirty="0"/>
              <a:t>2.	CPF Atualizado: Certifique-se de que seu CPF está atualizado no sistema da Titan Saúde Familiar.</a:t>
            </a:r>
          </a:p>
          <a:p>
            <a:pPr marL="0" indent="0">
              <a:buNone/>
            </a:pPr>
            <a:r>
              <a:rPr lang="pt-BR" sz="1400" dirty="0"/>
              <a:t>3.	CPF na Compra: Em alguns casos, o uso do CPF pode ser solicitado para liberar o desconto.</a:t>
            </a:r>
          </a:p>
          <a:p>
            <a:pPr marL="0" indent="0">
              <a:buNone/>
            </a:pPr>
            <a:r>
              <a:rPr lang="pt-BR" sz="1400" dirty="0"/>
              <a:t>4.	Rede Credenciada: O benefício é válido em uma ampla rede de farmácias, incluindo grandes redes nacionais e regionais.</a:t>
            </a:r>
          </a:p>
          <a:p>
            <a:pPr marL="0" indent="0">
              <a:buNone/>
            </a:pPr>
            <a:r>
              <a:rPr lang="pt-BR" sz="1400" dirty="0"/>
              <a:t>5.	Aplicativo: Utilize o aplicativo da </a:t>
            </a:r>
            <a:r>
              <a:rPr lang="pt-BR" sz="1400" dirty="0" err="1"/>
              <a:t>Orizon</a:t>
            </a:r>
            <a:r>
              <a:rPr lang="pt-BR" sz="1400" dirty="0"/>
              <a:t> para encontrar farmácias próximas e consultar preços.</a:t>
            </a:r>
          </a:p>
        </p:txBody>
      </p:sp>
      <p:pic>
        <p:nvPicPr>
          <p:cNvPr id="4" name="Imagem 3" descr="Logotipo&#10;&#10;O conteúdo gerado por IA pode estar incorreto.">
            <a:extLst>
              <a:ext uri="{FF2B5EF4-FFF2-40B4-BE49-F238E27FC236}">
                <a16:creationId xmlns:a16="http://schemas.microsoft.com/office/drawing/2014/main" id="{0B090240-55E2-EE6D-B7B5-FF5692C62382}"/>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3918998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F5BE0-9FD9-041F-2460-BFC1B4106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849DB9-5DDD-7791-33F6-1787C32299BC}"/>
              </a:ext>
            </a:extLst>
          </p:cNvPr>
          <p:cNvSpPr>
            <a:spLocks noGrp="1"/>
          </p:cNvSpPr>
          <p:nvPr>
            <p:ph type="title"/>
          </p:nvPr>
        </p:nvSpPr>
        <p:spPr/>
        <p:txBody>
          <a:bodyPr>
            <a:normAutofit fontScale="90000"/>
          </a:bodyPr>
          <a:lstStyle/>
          <a:p>
            <a:pPr>
              <a:defRPr>
                <a:solidFill>
                  <a:srgbClr val="005B96"/>
                </a:solidFill>
              </a:defRPr>
            </a:pPr>
            <a:r>
              <a:rPr lang="pt-BR" dirty="0"/>
              <a:t>Clubes de Descontos PASI e </a:t>
            </a:r>
            <a:r>
              <a:rPr lang="pt-BR" dirty="0" err="1"/>
              <a:t>SulAMais</a:t>
            </a:r>
            <a:endParaRPr dirty="0"/>
          </a:p>
        </p:txBody>
      </p:sp>
      <p:sp>
        <p:nvSpPr>
          <p:cNvPr id="3" name="Content Placeholder 2">
            <a:extLst>
              <a:ext uri="{FF2B5EF4-FFF2-40B4-BE49-F238E27FC236}">
                <a16:creationId xmlns:a16="http://schemas.microsoft.com/office/drawing/2014/main" id="{6B6C5DE0-8DBB-89E1-E761-DADA0D75BB9F}"/>
              </a:ext>
            </a:extLst>
          </p:cNvPr>
          <p:cNvSpPr>
            <a:spLocks noGrp="1"/>
          </p:cNvSpPr>
          <p:nvPr>
            <p:ph idx="1"/>
          </p:nvPr>
        </p:nvSpPr>
        <p:spPr>
          <a:xfrm>
            <a:off x="457200" y="1244600"/>
            <a:ext cx="8229600" cy="4525963"/>
          </a:xfrm>
        </p:spPr>
        <p:txBody>
          <a:bodyPr>
            <a:noAutofit/>
          </a:bodyPr>
          <a:lstStyle/>
          <a:p>
            <a:pPr marL="0" indent="0">
              <a:buNone/>
            </a:pPr>
            <a:r>
              <a:rPr lang="pt-BR" sz="1600" b="1" dirty="0"/>
              <a:t>	</a:t>
            </a:r>
            <a:r>
              <a:rPr lang="pt-BR" sz="1800" b="1" dirty="0"/>
              <a:t>O que é?</a:t>
            </a:r>
          </a:p>
          <a:p>
            <a:pPr marL="0" indent="0">
              <a:buNone/>
            </a:pPr>
            <a:r>
              <a:rPr lang="pt-BR" sz="1400" dirty="0"/>
              <a:t>	O segurado titular do seguro terá acesso a uma plataforma com ampla rede credenciada de estabelecimentos físicos e on-line, que garante benefícios exclusivos para aquisição de produtos e serviços com descontos. O acesso é realizado através do portal </a:t>
            </a:r>
            <a:r>
              <a:rPr lang="pt-BR" sz="1400" dirty="0">
                <a:hlinkClick r:id="rId2"/>
              </a:rPr>
              <a:t>https://allya.com.br/entrar</a:t>
            </a:r>
            <a:endParaRPr lang="pt-BR" sz="1400" dirty="0"/>
          </a:p>
          <a:p>
            <a:pPr marL="0" indent="0">
              <a:buNone/>
            </a:pPr>
            <a:endParaRPr lang="pt-BR" sz="1800" b="1" dirty="0"/>
          </a:p>
          <a:p>
            <a:pPr marL="0" indent="0">
              <a:buNone/>
            </a:pPr>
            <a:r>
              <a:rPr lang="pt-BR" sz="1800" b="1" dirty="0"/>
              <a:t>	Como utilizar a cobertura?</a:t>
            </a:r>
          </a:p>
          <a:p>
            <a:pPr marL="0" indent="0">
              <a:buNone/>
            </a:pPr>
            <a:r>
              <a:rPr lang="pt-BR" sz="1400" dirty="0"/>
              <a:t>	</a:t>
            </a:r>
          </a:p>
          <a:p>
            <a:pPr marL="0" indent="0">
              <a:buNone/>
            </a:pPr>
            <a:r>
              <a:rPr lang="pt-BR" sz="1400" dirty="0"/>
              <a:t>	O </a:t>
            </a:r>
            <a:r>
              <a:rPr lang="pt-BR" sz="1400" dirty="0" err="1"/>
              <a:t>SulA</a:t>
            </a:r>
            <a:r>
              <a:rPr lang="pt-BR" sz="1400" dirty="0"/>
              <a:t> Mais é uma plataforma de descontos e benefícios exclusiva para você cliente SulAmérica cuidar da sua Saúde Integral do jeito certo: o seu! Você quem escolhe as vantagens. São inúmeras possibilidade para você cuidar da sua Saúde Física, Emocional e Financeira! O acesso é realizado através do portal www.sulamais.com.br</a:t>
            </a:r>
          </a:p>
        </p:txBody>
      </p:sp>
      <p:pic>
        <p:nvPicPr>
          <p:cNvPr id="4" name="Imagem 3" descr="Logotipo&#10;&#10;O conteúdo gerado por IA pode estar incorreto.">
            <a:extLst>
              <a:ext uri="{FF2B5EF4-FFF2-40B4-BE49-F238E27FC236}">
                <a16:creationId xmlns:a16="http://schemas.microsoft.com/office/drawing/2014/main" id="{12199B61-72D8-B072-A417-E4EE32FBE872}"/>
              </a:ext>
            </a:extLst>
          </p:cNvPr>
          <p:cNvPicPr>
            <a:picLocks noChangeAspect="1"/>
          </p:cNvPicPr>
          <p:nvPr/>
        </p:nvPicPr>
        <p:blipFill>
          <a:blip r:embed="rId3"/>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2558962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C4E72-D78E-2620-4FAC-E196600094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D12EC4-13BF-4A3A-680F-0762541BDDB5}"/>
              </a:ext>
            </a:extLst>
          </p:cNvPr>
          <p:cNvSpPr>
            <a:spLocks noGrp="1"/>
          </p:cNvSpPr>
          <p:nvPr>
            <p:ph type="title"/>
          </p:nvPr>
        </p:nvSpPr>
        <p:spPr/>
        <p:txBody>
          <a:bodyPr>
            <a:normAutofit/>
          </a:bodyPr>
          <a:lstStyle/>
          <a:p>
            <a:pPr>
              <a:defRPr>
                <a:solidFill>
                  <a:srgbClr val="005B96"/>
                </a:solidFill>
              </a:defRPr>
            </a:pPr>
            <a:r>
              <a:rPr lang="pt-BR" dirty="0"/>
              <a:t>Sorteios Mensais</a:t>
            </a:r>
            <a:endParaRPr dirty="0"/>
          </a:p>
        </p:txBody>
      </p:sp>
      <p:sp>
        <p:nvSpPr>
          <p:cNvPr id="3" name="Content Placeholder 2">
            <a:extLst>
              <a:ext uri="{FF2B5EF4-FFF2-40B4-BE49-F238E27FC236}">
                <a16:creationId xmlns:a16="http://schemas.microsoft.com/office/drawing/2014/main" id="{75B5287D-F737-0972-5226-805A0F2671C2}"/>
              </a:ext>
            </a:extLst>
          </p:cNvPr>
          <p:cNvSpPr>
            <a:spLocks noGrp="1"/>
          </p:cNvSpPr>
          <p:nvPr>
            <p:ph idx="1"/>
          </p:nvPr>
        </p:nvSpPr>
        <p:spPr>
          <a:xfrm>
            <a:off x="457200" y="1244600"/>
            <a:ext cx="8229600" cy="4525963"/>
          </a:xfrm>
        </p:spPr>
        <p:txBody>
          <a:bodyPr>
            <a:noAutofit/>
          </a:bodyPr>
          <a:lstStyle/>
          <a:p>
            <a:pPr marL="0" indent="0">
              <a:buNone/>
            </a:pPr>
            <a:r>
              <a:rPr lang="pt-BR" sz="1600" b="1" dirty="0"/>
              <a:t>	</a:t>
            </a:r>
            <a:r>
              <a:rPr lang="pt-BR" sz="1800" b="1" dirty="0"/>
              <a:t>O que é?</a:t>
            </a:r>
          </a:p>
          <a:p>
            <a:pPr marL="0" indent="0">
              <a:buNone/>
            </a:pPr>
            <a:r>
              <a:rPr lang="pt-BR" sz="1400" dirty="0"/>
              <a:t>	O Segurado participará de 1 (um) sorteio mensal, no valor bruto variável de R$ 5.000,00 (cinco mil) e R$ 10.000,00 (dez mil reais), sobre o qual incidirá 25% (vinte e cinco por cento) de Imposto de Renda, conforme legislação vigente.</a:t>
            </a:r>
          </a:p>
          <a:p>
            <a:pPr marL="0" indent="0">
              <a:buNone/>
            </a:pPr>
            <a:endParaRPr lang="pt-BR" sz="1800" b="1" dirty="0"/>
          </a:p>
          <a:p>
            <a:pPr marL="0" indent="0">
              <a:buNone/>
            </a:pPr>
            <a:r>
              <a:rPr lang="pt-BR" sz="1800" b="1" dirty="0"/>
              <a:t>	Como participar?</a:t>
            </a:r>
            <a:r>
              <a:rPr lang="pt-BR" sz="1400" dirty="0"/>
              <a:t>	</a:t>
            </a:r>
          </a:p>
          <a:p>
            <a:pPr marL="0" indent="0">
              <a:buNone/>
            </a:pPr>
            <a:r>
              <a:rPr lang="pt-BR" sz="1400" dirty="0"/>
              <a:t>	Todos os associados da Titan Saúde Familiar concorrem automaticamente aos sorteios, que acontecem com base nas extrações da Loteria Federal do último sábado de cada mês.</a:t>
            </a:r>
          </a:p>
          <a:p>
            <a:pPr marL="0" indent="0">
              <a:buNone/>
            </a:pPr>
            <a:r>
              <a:rPr lang="pt-BR" sz="1400" dirty="0"/>
              <a:t>	O participante será notificado de sua contemplação, preferencialmente, por contato telefônico. Em caso de insucesso, serão realizadas novas tentativas de notificação observando a seguinte ordem: (I) 01 (um) SMS (Serviço de Mensagens Curtas), com confirmação de envio; (II) 01 (um) e-mail, com confirmação de envio e, em caso de não localização ou insucesso nas tratativas anteriores, será enviada (III) 01 (uma) correspondência com aviso de recebimento com base no cadastro realizado não ato da contratação do produto </a:t>
            </a:r>
            <a:r>
              <a:rPr lang="pt-BR" sz="1400" dirty="0" err="1"/>
              <a:t>promocionado</a:t>
            </a:r>
            <a:r>
              <a:rPr lang="pt-BR" sz="1400" dirty="0"/>
              <a:t>.</a:t>
            </a:r>
          </a:p>
        </p:txBody>
      </p:sp>
      <p:pic>
        <p:nvPicPr>
          <p:cNvPr id="4" name="Imagem 3" descr="Logotipo&#10;&#10;O conteúdo gerado por IA pode estar incorreto.">
            <a:extLst>
              <a:ext uri="{FF2B5EF4-FFF2-40B4-BE49-F238E27FC236}">
                <a16:creationId xmlns:a16="http://schemas.microsoft.com/office/drawing/2014/main" id="{742D4156-3991-98EF-D04D-062EE036C473}"/>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1560767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D8F28-7472-4A4D-045D-0210206E31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F43496-8280-BDC7-87B9-F80C46A8EB12}"/>
              </a:ext>
            </a:extLst>
          </p:cNvPr>
          <p:cNvSpPr>
            <a:spLocks noGrp="1"/>
          </p:cNvSpPr>
          <p:nvPr>
            <p:ph type="title"/>
          </p:nvPr>
        </p:nvSpPr>
        <p:spPr/>
        <p:txBody>
          <a:bodyPr>
            <a:normAutofit/>
          </a:bodyPr>
          <a:lstStyle/>
          <a:p>
            <a:pPr>
              <a:defRPr>
                <a:solidFill>
                  <a:srgbClr val="005B96"/>
                </a:solidFill>
              </a:defRPr>
            </a:pPr>
            <a:r>
              <a:rPr lang="pt-BR" dirty="0"/>
              <a:t>	Assistência Funeral Individual</a:t>
            </a:r>
            <a:endParaRPr dirty="0"/>
          </a:p>
        </p:txBody>
      </p:sp>
      <p:sp>
        <p:nvSpPr>
          <p:cNvPr id="3" name="Content Placeholder 2">
            <a:extLst>
              <a:ext uri="{FF2B5EF4-FFF2-40B4-BE49-F238E27FC236}">
                <a16:creationId xmlns:a16="http://schemas.microsoft.com/office/drawing/2014/main" id="{7D79347D-7310-AD34-6B36-7F8CB010BC24}"/>
              </a:ext>
            </a:extLst>
          </p:cNvPr>
          <p:cNvSpPr>
            <a:spLocks noGrp="1"/>
          </p:cNvSpPr>
          <p:nvPr>
            <p:ph idx="1"/>
          </p:nvPr>
        </p:nvSpPr>
        <p:spPr>
          <a:xfrm>
            <a:off x="457200" y="1244600"/>
            <a:ext cx="8229600" cy="4525963"/>
          </a:xfrm>
        </p:spPr>
        <p:txBody>
          <a:bodyPr>
            <a:noAutofit/>
          </a:bodyPr>
          <a:lstStyle/>
          <a:p>
            <a:pPr marL="0" indent="0">
              <a:buNone/>
            </a:pPr>
            <a:r>
              <a:rPr lang="pt-BR" sz="1600" b="1" dirty="0"/>
              <a:t>	</a:t>
            </a:r>
            <a:r>
              <a:rPr lang="pt-BR" sz="1800" b="1" dirty="0"/>
              <a:t>O que é?</a:t>
            </a:r>
          </a:p>
          <a:p>
            <a:pPr marL="0" indent="0">
              <a:buNone/>
            </a:pPr>
            <a:r>
              <a:rPr lang="pt-BR" sz="1400" dirty="0"/>
              <a:t>	Ocorrendo a morte do segurado titular, será garantida a prestação dos serviços com sepultamento no valor de até R$ 5.000,00 (cinco mil reais). Para solicitar a Assistência Funeral, será necessário entrar em contato com a Central de Atendimento pelos telefones indicados no Certificado do Seguro que após acionada serão tomadas todas as providências para o funeral, respeitando o limite da assistência contratada. Caso o serviço não seja acionado o reembolso dos gastos com sepultamento poderá ser solicitado, observados os limites de capitais e itens contratados.</a:t>
            </a:r>
          </a:p>
          <a:p>
            <a:pPr marL="0" indent="0">
              <a:buNone/>
            </a:pPr>
            <a:endParaRPr lang="pt-BR" sz="1800" b="1" dirty="0"/>
          </a:p>
          <a:p>
            <a:pPr marL="0" indent="0">
              <a:buNone/>
            </a:pPr>
            <a:r>
              <a:rPr lang="pt-BR" sz="1800" b="1" dirty="0"/>
              <a:t>	Como participar?</a:t>
            </a:r>
            <a:r>
              <a:rPr lang="pt-BR" sz="1400" dirty="0"/>
              <a:t>	</a:t>
            </a:r>
          </a:p>
          <a:p>
            <a:pPr marL="0" indent="0">
              <a:buNone/>
            </a:pPr>
            <a:r>
              <a:rPr lang="pt-BR" sz="1400" dirty="0"/>
              <a:t>	O serviço está disponível 24 horas por dia através dos telefones 4000-2300 (capital e regiões metropolitanas) ou 0800-401-9000 (demais localidades).</a:t>
            </a:r>
          </a:p>
        </p:txBody>
      </p:sp>
      <p:pic>
        <p:nvPicPr>
          <p:cNvPr id="4" name="Imagem 3" descr="Logotipo&#10;&#10;O conteúdo gerado por IA pode estar incorreto.">
            <a:extLst>
              <a:ext uri="{FF2B5EF4-FFF2-40B4-BE49-F238E27FC236}">
                <a16:creationId xmlns:a16="http://schemas.microsoft.com/office/drawing/2014/main" id="{DBBCF220-5669-7717-D92B-986E292F0F5D}"/>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2272544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E5D75-3A03-3727-76A9-EC24D8CF4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4F3438-D7F2-EB90-53E3-8D0AC3E85E0C}"/>
              </a:ext>
            </a:extLst>
          </p:cNvPr>
          <p:cNvSpPr>
            <a:spLocks noGrp="1"/>
          </p:cNvSpPr>
          <p:nvPr>
            <p:ph type="title"/>
          </p:nvPr>
        </p:nvSpPr>
        <p:spPr/>
        <p:txBody>
          <a:bodyPr>
            <a:normAutofit fontScale="90000"/>
          </a:bodyPr>
          <a:lstStyle/>
          <a:p>
            <a:pPr>
              <a:defRPr>
                <a:solidFill>
                  <a:srgbClr val="005B96"/>
                </a:solidFill>
              </a:defRPr>
            </a:pPr>
            <a:r>
              <a:rPr lang="pt-BR" sz="3600" dirty="0"/>
              <a:t>Morte ou invalidez total por acidente individual</a:t>
            </a:r>
            <a:endParaRPr sz="3600" dirty="0"/>
          </a:p>
        </p:txBody>
      </p:sp>
      <p:sp>
        <p:nvSpPr>
          <p:cNvPr id="3" name="Content Placeholder 2">
            <a:extLst>
              <a:ext uri="{FF2B5EF4-FFF2-40B4-BE49-F238E27FC236}">
                <a16:creationId xmlns:a16="http://schemas.microsoft.com/office/drawing/2014/main" id="{3DD497FB-F5B6-E61F-6684-65C2C00D6A24}"/>
              </a:ext>
            </a:extLst>
          </p:cNvPr>
          <p:cNvSpPr>
            <a:spLocks noGrp="1"/>
          </p:cNvSpPr>
          <p:nvPr>
            <p:ph idx="1"/>
          </p:nvPr>
        </p:nvSpPr>
        <p:spPr>
          <a:xfrm>
            <a:off x="457200" y="1244600"/>
            <a:ext cx="8229600" cy="4525963"/>
          </a:xfrm>
        </p:spPr>
        <p:txBody>
          <a:bodyPr>
            <a:noAutofit/>
          </a:bodyPr>
          <a:lstStyle/>
          <a:p>
            <a:pPr marL="0" indent="0">
              <a:buNone/>
            </a:pPr>
            <a:r>
              <a:rPr lang="pt-BR" sz="1600" b="1" dirty="0"/>
              <a:t>	</a:t>
            </a:r>
            <a:r>
              <a:rPr lang="pt-BR" sz="1800" b="1" dirty="0"/>
              <a:t>O que é?</a:t>
            </a:r>
          </a:p>
          <a:p>
            <a:pPr marL="0" indent="0">
              <a:buNone/>
            </a:pPr>
            <a:r>
              <a:rPr lang="pt-BR" sz="1400" dirty="0"/>
              <a:t>	É a cobertura que garante indenização para os dependentes do associado em caso de morte por acidente do titular do plano, no valor de R$ 10.000,00. Em caso de invalidez total por acidente, o próprio titular será o beneficiário da indenização.</a:t>
            </a:r>
          </a:p>
          <a:p>
            <a:pPr marL="0" indent="0">
              <a:buNone/>
            </a:pPr>
            <a:endParaRPr lang="pt-BR" sz="1800" b="1" dirty="0"/>
          </a:p>
          <a:p>
            <a:pPr marL="0" indent="0">
              <a:buNone/>
            </a:pPr>
            <a:r>
              <a:rPr lang="pt-BR" sz="1800" b="1" dirty="0"/>
              <a:t>	Como acionar a cobertura?</a:t>
            </a:r>
            <a:r>
              <a:rPr lang="pt-BR" sz="1400" dirty="0"/>
              <a:t>	</a:t>
            </a:r>
          </a:p>
          <a:p>
            <a:pPr marL="0" indent="0">
              <a:buNone/>
            </a:pPr>
            <a:r>
              <a:rPr lang="pt-BR" sz="1400" dirty="0"/>
              <a:t>	O serviço está disponível 24 horas por dia através dos telefones 4000-2300 (capital e regiões metropolitanas) ou 0800-401-9000 (demais localidades).</a:t>
            </a:r>
          </a:p>
        </p:txBody>
      </p:sp>
      <p:pic>
        <p:nvPicPr>
          <p:cNvPr id="4" name="Imagem 3" descr="Logotipo&#10;&#10;O conteúdo gerado por IA pode estar incorreto.">
            <a:extLst>
              <a:ext uri="{FF2B5EF4-FFF2-40B4-BE49-F238E27FC236}">
                <a16:creationId xmlns:a16="http://schemas.microsoft.com/office/drawing/2014/main" id="{EEE74BA3-055C-B98E-A69E-21CD6E02E005}"/>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3196577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A1ED4-720E-0C89-1AA5-E4A95F237D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6C5016-D6BC-78E6-79C7-03711E73D284}"/>
              </a:ext>
            </a:extLst>
          </p:cNvPr>
          <p:cNvSpPr>
            <a:spLocks noGrp="1"/>
          </p:cNvSpPr>
          <p:nvPr>
            <p:ph type="title"/>
          </p:nvPr>
        </p:nvSpPr>
        <p:spPr/>
        <p:txBody>
          <a:bodyPr>
            <a:normAutofit/>
          </a:bodyPr>
          <a:lstStyle/>
          <a:p>
            <a:pPr>
              <a:defRPr>
                <a:solidFill>
                  <a:srgbClr val="005B96"/>
                </a:solidFill>
              </a:defRPr>
            </a:pPr>
            <a:r>
              <a:rPr lang="pt-BR" sz="4000" dirty="0"/>
              <a:t>Carências</a:t>
            </a:r>
            <a:endParaRPr sz="4000" dirty="0"/>
          </a:p>
        </p:txBody>
      </p:sp>
      <p:sp>
        <p:nvSpPr>
          <p:cNvPr id="3" name="Content Placeholder 2">
            <a:extLst>
              <a:ext uri="{FF2B5EF4-FFF2-40B4-BE49-F238E27FC236}">
                <a16:creationId xmlns:a16="http://schemas.microsoft.com/office/drawing/2014/main" id="{B954DEB5-425A-F74A-0283-82C8BA111412}"/>
              </a:ext>
            </a:extLst>
          </p:cNvPr>
          <p:cNvSpPr>
            <a:spLocks noGrp="1"/>
          </p:cNvSpPr>
          <p:nvPr>
            <p:ph idx="1"/>
          </p:nvPr>
        </p:nvSpPr>
        <p:spPr>
          <a:xfrm>
            <a:off x="457200" y="1244600"/>
            <a:ext cx="8229600" cy="4525963"/>
          </a:xfrm>
        </p:spPr>
        <p:txBody>
          <a:bodyPr>
            <a:noAutofit/>
          </a:bodyPr>
          <a:lstStyle/>
          <a:p>
            <a:pPr marL="0" indent="0">
              <a:buNone/>
            </a:pPr>
            <a:endParaRPr lang="pt-BR" sz="1400" dirty="0"/>
          </a:p>
          <a:p>
            <a:pPr marL="0" indent="0">
              <a:buNone/>
            </a:pPr>
            <a:endParaRPr lang="pt-BR" sz="1400" dirty="0"/>
          </a:p>
          <a:p>
            <a:pPr marL="0" indent="0">
              <a:buNone/>
            </a:pPr>
            <a:r>
              <a:rPr lang="pt-BR" sz="1400" dirty="0"/>
              <a:t>	Todas as coberturas poderão ser acionadas a partir do dia 5 do mês </a:t>
            </a:r>
            <a:r>
              <a:rPr lang="pt-BR" sz="1400" dirty="0" err="1"/>
              <a:t>subseqüente</a:t>
            </a:r>
            <a:r>
              <a:rPr lang="pt-BR" sz="1400" dirty="0"/>
              <a:t> à adesão a qualquer produto da Titan Saúde Familiar.</a:t>
            </a:r>
          </a:p>
          <a:p>
            <a:pPr marL="0" indent="0">
              <a:buNone/>
            </a:pPr>
            <a:r>
              <a:rPr lang="pt-BR" sz="1400" dirty="0"/>
              <a:t>	</a:t>
            </a:r>
          </a:p>
          <a:p>
            <a:pPr marL="0" indent="0">
              <a:buNone/>
            </a:pPr>
            <a:r>
              <a:rPr lang="pt-BR" sz="1400" dirty="0"/>
              <a:t>	No caso da assistência funeral, há uma carência complementar de 90 dias para o caso de morte natural do titular do </a:t>
            </a:r>
            <a:r>
              <a:rPr lang="pt-BR" sz="1400"/>
              <a:t>plano.</a:t>
            </a:r>
            <a:endParaRPr lang="pt-BR" sz="1400" dirty="0"/>
          </a:p>
        </p:txBody>
      </p:sp>
      <p:pic>
        <p:nvPicPr>
          <p:cNvPr id="4" name="Imagem 3" descr="Logotipo&#10;&#10;O conteúdo gerado por IA pode estar incorreto.">
            <a:extLst>
              <a:ext uri="{FF2B5EF4-FFF2-40B4-BE49-F238E27FC236}">
                <a16:creationId xmlns:a16="http://schemas.microsoft.com/office/drawing/2014/main" id="{847D031E-C61D-22E6-0392-430514D3E73A}"/>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531826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1953F-954A-4870-5590-E7CDC8BEAB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BAD348-38E9-12D6-A743-7AC4A7CC8AD3}"/>
              </a:ext>
            </a:extLst>
          </p:cNvPr>
          <p:cNvSpPr>
            <a:spLocks noGrp="1"/>
          </p:cNvSpPr>
          <p:nvPr>
            <p:ph type="title"/>
          </p:nvPr>
        </p:nvSpPr>
        <p:spPr>
          <a:xfrm>
            <a:off x="566057" y="1695949"/>
            <a:ext cx="8229600" cy="1143000"/>
          </a:xfrm>
        </p:spPr>
        <p:txBody>
          <a:bodyPr>
            <a:noAutofit/>
          </a:bodyPr>
          <a:lstStyle/>
          <a:p>
            <a:pPr>
              <a:defRPr>
                <a:solidFill>
                  <a:srgbClr val="005B96"/>
                </a:solidFill>
              </a:defRPr>
            </a:pPr>
            <a:r>
              <a:rPr lang="pt-BR" sz="8800" dirty="0"/>
              <a:t>Dúvidas?</a:t>
            </a:r>
            <a:endParaRPr sz="8800" dirty="0"/>
          </a:p>
        </p:txBody>
      </p:sp>
      <p:sp>
        <p:nvSpPr>
          <p:cNvPr id="3" name="Content Placeholder 2">
            <a:extLst>
              <a:ext uri="{FF2B5EF4-FFF2-40B4-BE49-F238E27FC236}">
                <a16:creationId xmlns:a16="http://schemas.microsoft.com/office/drawing/2014/main" id="{6BACF830-C992-D134-A001-E77853CF3CE4}"/>
              </a:ext>
            </a:extLst>
          </p:cNvPr>
          <p:cNvSpPr>
            <a:spLocks noGrp="1"/>
          </p:cNvSpPr>
          <p:nvPr>
            <p:ph idx="1"/>
          </p:nvPr>
        </p:nvSpPr>
        <p:spPr>
          <a:xfrm>
            <a:off x="457200" y="1244601"/>
            <a:ext cx="4256314" cy="1143000"/>
          </a:xfrm>
        </p:spPr>
        <p:txBody>
          <a:bodyPr>
            <a:noAutofit/>
          </a:bodyPr>
          <a:lstStyle/>
          <a:p>
            <a:pPr marL="0" indent="0">
              <a:buNone/>
            </a:pPr>
            <a:endParaRPr lang="pt-BR" sz="1400" dirty="0"/>
          </a:p>
          <a:p>
            <a:pPr marL="0" indent="0">
              <a:buNone/>
            </a:pPr>
            <a:endParaRPr lang="pt-BR" sz="2400" dirty="0"/>
          </a:p>
        </p:txBody>
      </p:sp>
      <p:pic>
        <p:nvPicPr>
          <p:cNvPr id="4" name="Imagem 3" descr="Logotipo&#10;&#10;O conteúdo gerado por IA pode estar incorreto.">
            <a:extLst>
              <a:ext uri="{FF2B5EF4-FFF2-40B4-BE49-F238E27FC236}">
                <a16:creationId xmlns:a16="http://schemas.microsoft.com/office/drawing/2014/main" id="{EA22E379-98E6-037D-B8AF-8C0E524F19D7}"/>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spTree>
    <p:extLst>
      <p:ext uri="{BB962C8B-B14F-4D97-AF65-F5344CB8AC3E}">
        <p14:creationId xmlns:p14="http://schemas.microsoft.com/office/powerpoint/2010/main" val="1060221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C4E76-1D7F-63A9-9BB1-EBBCBA8500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2555EE-68ED-2B73-9E4A-A9E6C9CC8EE9}"/>
              </a:ext>
            </a:extLst>
          </p:cNvPr>
          <p:cNvSpPr>
            <a:spLocks noGrp="1"/>
          </p:cNvSpPr>
          <p:nvPr>
            <p:ph type="title"/>
          </p:nvPr>
        </p:nvSpPr>
        <p:spPr>
          <a:xfrm>
            <a:off x="279513" y="912178"/>
            <a:ext cx="8229600" cy="1143000"/>
          </a:xfrm>
        </p:spPr>
        <p:txBody>
          <a:bodyPr>
            <a:noAutofit/>
          </a:bodyPr>
          <a:lstStyle/>
          <a:p>
            <a:pPr>
              <a:defRPr>
                <a:solidFill>
                  <a:srgbClr val="005B96"/>
                </a:solidFill>
              </a:defRPr>
            </a:pPr>
            <a:r>
              <a:rPr lang="pt-BR" sz="8800" dirty="0"/>
              <a:t>Obrigado!</a:t>
            </a:r>
            <a:endParaRPr sz="8800" dirty="0"/>
          </a:p>
        </p:txBody>
      </p:sp>
      <p:sp>
        <p:nvSpPr>
          <p:cNvPr id="3" name="Content Placeholder 2">
            <a:extLst>
              <a:ext uri="{FF2B5EF4-FFF2-40B4-BE49-F238E27FC236}">
                <a16:creationId xmlns:a16="http://schemas.microsoft.com/office/drawing/2014/main" id="{13D7E4D3-2DF4-FB46-5C96-5511CA124036}"/>
              </a:ext>
            </a:extLst>
          </p:cNvPr>
          <p:cNvSpPr>
            <a:spLocks noGrp="1"/>
          </p:cNvSpPr>
          <p:nvPr>
            <p:ph idx="1"/>
          </p:nvPr>
        </p:nvSpPr>
        <p:spPr>
          <a:xfrm>
            <a:off x="457200" y="1244601"/>
            <a:ext cx="4256314" cy="1143000"/>
          </a:xfrm>
        </p:spPr>
        <p:txBody>
          <a:bodyPr>
            <a:noAutofit/>
          </a:bodyPr>
          <a:lstStyle/>
          <a:p>
            <a:pPr marL="0" indent="0">
              <a:buNone/>
            </a:pPr>
            <a:endParaRPr lang="pt-BR" sz="1400" dirty="0"/>
          </a:p>
          <a:p>
            <a:pPr marL="0" indent="0">
              <a:buNone/>
            </a:pPr>
            <a:endParaRPr lang="pt-BR" sz="2400" dirty="0"/>
          </a:p>
        </p:txBody>
      </p:sp>
      <p:pic>
        <p:nvPicPr>
          <p:cNvPr id="4" name="Imagem 3" descr="Logotipo&#10;&#10;O conteúdo gerado por IA pode estar incorreto.">
            <a:extLst>
              <a:ext uri="{FF2B5EF4-FFF2-40B4-BE49-F238E27FC236}">
                <a16:creationId xmlns:a16="http://schemas.microsoft.com/office/drawing/2014/main" id="{C6371F88-F622-3738-4C22-F45A76A2678A}"/>
              </a:ext>
            </a:extLst>
          </p:cNvPr>
          <p:cNvPicPr>
            <a:picLocks noChangeAspect="1"/>
          </p:cNvPicPr>
          <p:nvPr/>
        </p:nvPicPr>
        <p:blipFill>
          <a:blip r:embed="rId2"/>
          <a:stretch>
            <a:fillRect/>
          </a:stretch>
        </p:blipFill>
        <p:spPr>
          <a:xfrm>
            <a:off x="3578678" y="5576297"/>
            <a:ext cx="1631270" cy="1631270"/>
          </a:xfrm>
          <a:prstGeom prst="rect">
            <a:avLst/>
          </a:prstGeom>
          <a:effectLst>
            <a:glow rad="127000">
              <a:srgbClr val="002060"/>
            </a:glow>
          </a:effectLst>
        </p:spPr>
      </p:pic>
      <p:pic>
        <p:nvPicPr>
          <p:cNvPr id="6" name="Imagem 5" descr="Pessoas sorrindo posando para foto&#10;&#10;O conteúdo gerado por IA pode estar incorreto.">
            <a:extLst>
              <a:ext uri="{FF2B5EF4-FFF2-40B4-BE49-F238E27FC236}">
                <a16:creationId xmlns:a16="http://schemas.microsoft.com/office/drawing/2014/main" id="{5E9938B2-5A07-7CD8-AC0E-9965C147F07D}"/>
              </a:ext>
            </a:extLst>
          </p:cNvPr>
          <p:cNvPicPr>
            <a:picLocks noChangeAspect="1"/>
          </p:cNvPicPr>
          <p:nvPr/>
        </p:nvPicPr>
        <p:blipFill>
          <a:blip r:embed="rId3"/>
          <a:stretch>
            <a:fillRect/>
          </a:stretch>
        </p:blipFill>
        <p:spPr>
          <a:xfrm>
            <a:off x="2217170" y="2530520"/>
            <a:ext cx="4354286" cy="2902857"/>
          </a:xfrm>
          <a:prstGeom prst="rect">
            <a:avLst/>
          </a:prstGeom>
        </p:spPr>
      </p:pic>
    </p:spTree>
    <p:extLst>
      <p:ext uri="{BB962C8B-B14F-4D97-AF65-F5344CB8AC3E}">
        <p14:creationId xmlns:p14="http://schemas.microsoft.com/office/powerpoint/2010/main" val="1213310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133</TotalTime>
  <Words>1658</Words>
  <Application>Microsoft Office PowerPoint</Application>
  <PresentationFormat>Apresentação na tela (4:3)</PresentationFormat>
  <Paragraphs>131</Paragraphs>
  <Slides>14</Slides>
  <Notes>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14</vt:i4>
      </vt:variant>
    </vt:vector>
  </HeadingPairs>
  <TitlesOfParts>
    <vt:vector size="18" baseType="lpstr">
      <vt:lpstr>Aptos</vt:lpstr>
      <vt:lpstr>Arial</vt:lpstr>
      <vt:lpstr>Calibri</vt:lpstr>
      <vt:lpstr>Office Theme</vt:lpstr>
      <vt:lpstr>Titan Saúde Familiar</vt:lpstr>
      <vt:lpstr>Telemedicina Familiar</vt:lpstr>
      <vt:lpstr> Assistência Psicológica Familiar</vt:lpstr>
      <vt:lpstr>Assistência Nutricional Familiar</vt:lpstr>
      <vt:lpstr> Assistência Fitness Familiar</vt:lpstr>
      <vt:lpstr> Assistência Social Ampliada Familiar</vt:lpstr>
      <vt:lpstr>Desconto em Farmácias</vt:lpstr>
      <vt:lpstr>Clubes de Descontos PASI e SulAMais</vt:lpstr>
      <vt:lpstr>Sorteios Mensais</vt:lpstr>
      <vt:lpstr> Assistência Funeral Individual</vt:lpstr>
      <vt:lpstr>Morte ou invalidez total por acidente individual</vt:lpstr>
      <vt:lpstr>Carências</vt:lpstr>
      <vt:lpstr>Dúvidas?</vt:lpstr>
      <vt:lpstr>Obrigado!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Gustavo Gusmão</cp:lastModifiedBy>
  <cp:revision>2</cp:revision>
  <dcterms:created xsi:type="dcterms:W3CDTF">2013-01-27T09:14:16Z</dcterms:created>
  <dcterms:modified xsi:type="dcterms:W3CDTF">2025-12-22T15:56:16Z</dcterms:modified>
  <cp:category/>
</cp:coreProperties>
</file>